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0"/>
  </p:notesMasterIdLst>
  <p:handoutMasterIdLst>
    <p:handoutMasterId r:id="rId21"/>
  </p:handoutMasterIdLst>
  <p:sldIdLst>
    <p:sldId id="698" r:id="rId5"/>
    <p:sldId id="796" r:id="rId6"/>
    <p:sldId id="886" r:id="rId7"/>
    <p:sldId id="888" r:id="rId8"/>
    <p:sldId id="887" r:id="rId9"/>
    <p:sldId id="863" r:id="rId10"/>
    <p:sldId id="882" r:id="rId11"/>
    <p:sldId id="885" r:id="rId12"/>
    <p:sldId id="873" r:id="rId13"/>
    <p:sldId id="811" r:id="rId14"/>
    <p:sldId id="838" r:id="rId15"/>
    <p:sldId id="878" r:id="rId16"/>
    <p:sldId id="860" r:id="rId17"/>
    <p:sldId id="877" r:id="rId18"/>
    <p:sldId id="876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482"/>
    <a:srgbClr val="EE8019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1" autoAdjust="0"/>
    <p:restoredTop sz="94737" autoAdjust="0"/>
  </p:normalViewPr>
  <p:slideViewPr>
    <p:cSldViewPr snapToGrid="0">
      <p:cViewPr varScale="1">
        <p:scale>
          <a:sx n="119" d="100"/>
          <a:sy n="119" d="100"/>
        </p:scale>
        <p:origin x="1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fld id="{378FC70D-1492-4A7B-87EE-148F71F50A27}" type="datetimeFigureOut">
              <a:rPr lang="fr-FR"/>
              <a:pPr>
                <a:defRPr/>
              </a:pPr>
              <a:t>24/03/2022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4A35EB67-6F1E-4B7D-BAA8-F6EAF8BE5B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69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91410" rIns="91410" bIns="9141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91410" rIns="91410" bIns="914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lIns="91410" tIns="91410" rIns="91410" bIns="91410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205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91410" rIns="91410" bIns="9141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91410" rIns="91410" bIns="914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437676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285999" y="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90513" indent="-201613" algn="l" rtl="0">
              <a:spcBef>
                <a:spcPts val="400"/>
              </a:spcBef>
              <a:spcAft>
                <a:spcPts val="0"/>
              </a:spcAft>
              <a:buClr>
                <a:srgbClr val="B0CB52"/>
              </a:buClr>
              <a:buFont typeface="Arial"/>
              <a:buChar char=""/>
              <a:defRPr sz="2000">
                <a:solidFill>
                  <a:srgbClr val="00A0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4088" indent="-77787" algn="l" rtl="0">
              <a:spcBef>
                <a:spcPts val="360"/>
              </a:spcBef>
              <a:spcAft>
                <a:spcPts val="0"/>
              </a:spcAft>
              <a:buClr>
                <a:srgbClr val="B0CB52"/>
              </a:buClr>
              <a:buFont typeface="Arial"/>
              <a:buChar char="–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5588" indent="-14287" algn="l" rtl="0">
              <a:spcBef>
                <a:spcPts val="320"/>
              </a:spcBef>
              <a:spcAft>
                <a:spcPts val="0"/>
              </a:spcAft>
              <a:buClr>
                <a:srgbClr val="B0CB5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339975" indent="-346075" algn="l" rtl="0">
              <a:spcBef>
                <a:spcPts val="360"/>
              </a:spcBef>
              <a:spcAft>
                <a:spcPts val="0"/>
              </a:spcAft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35275" indent="-1936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2475" indent="-1936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749675" indent="-1936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06875" indent="-1936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4075" indent="-1936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3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3809999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752600"/>
            <a:ext cx="3809999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8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6730"/>
            <a:ext cx="7772400" cy="1074645"/>
          </a:xfrm>
        </p:spPr>
        <p:txBody>
          <a:bodyPr anchor="b">
            <a:normAutofit/>
          </a:bodyPr>
          <a:lstStyle>
            <a:lvl1pPr algn="ctr"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RNJA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85" descr="PPT-bas.jpg                                                    0046299CMacintosh HD                   C5EEF6DD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2"/>
            <a:ext cx="9145588" cy="12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14"/>
          <p:cNvSpPr>
            <a:spLocks/>
          </p:cNvSpPr>
          <p:nvPr userDrawn="1"/>
        </p:nvSpPr>
        <p:spPr bwMode="auto">
          <a:xfrm>
            <a:off x="-152400" y="2057400"/>
            <a:ext cx="9448800" cy="3733800"/>
          </a:xfrm>
          <a:custGeom>
            <a:avLst/>
            <a:gdLst>
              <a:gd name="T0" fmla="*/ 0 w 5952"/>
              <a:gd name="T1" fmla="*/ 1920 h 2400"/>
              <a:gd name="T2" fmla="*/ 624 w 5952"/>
              <a:gd name="T3" fmla="*/ 2304 h 2400"/>
              <a:gd name="T4" fmla="*/ 1152 w 5952"/>
              <a:gd name="T5" fmla="*/ 1344 h 2400"/>
              <a:gd name="T6" fmla="*/ 2736 w 5952"/>
              <a:gd name="T7" fmla="*/ 336 h 2400"/>
              <a:gd name="T8" fmla="*/ 4128 w 5952"/>
              <a:gd name="T9" fmla="*/ 1248 h 2400"/>
              <a:gd name="T10" fmla="*/ 5520 w 5952"/>
              <a:gd name="T11" fmla="*/ 1056 h 2400"/>
              <a:gd name="T12" fmla="*/ 5952 w 5952"/>
              <a:gd name="T13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2" h="2400">
                <a:moveTo>
                  <a:pt x="0" y="1920"/>
                </a:moveTo>
                <a:cubicBezTo>
                  <a:pt x="216" y="2160"/>
                  <a:pt x="432" y="2400"/>
                  <a:pt x="624" y="2304"/>
                </a:cubicBezTo>
                <a:cubicBezTo>
                  <a:pt x="816" y="2208"/>
                  <a:pt x="800" y="1672"/>
                  <a:pt x="1152" y="1344"/>
                </a:cubicBezTo>
                <a:cubicBezTo>
                  <a:pt x="1504" y="1016"/>
                  <a:pt x="2240" y="352"/>
                  <a:pt x="2736" y="336"/>
                </a:cubicBezTo>
                <a:cubicBezTo>
                  <a:pt x="3232" y="320"/>
                  <a:pt x="3664" y="1128"/>
                  <a:pt x="4128" y="1248"/>
                </a:cubicBezTo>
                <a:cubicBezTo>
                  <a:pt x="4592" y="1368"/>
                  <a:pt x="5216" y="1264"/>
                  <a:pt x="5520" y="1056"/>
                </a:cubicBezTo>
                <a:cubicBezTo>
                  <a:pt x="5824" y="848"/>
                  <a:pt x="5888" y="424"/>
                  <a:pt x="5952" y="0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9" name="Freeform 60"/>
          <p:cNvSpPr>
            <a:spLocks/>
          </p:cNvSpPr>
          <p:nvPr userDrawn="1"/>
        </p:nvSpPr>
        <p:spPr bwMode="auto">
          <a:xfrm>
            <a:off x="5486400" y="1447800"/>
            <a:ext cx="3314700" cy="1422400"/>
          </a:xfrm>
          <a:custGeom>
            <a:avLst/>
            <a:gdLst>
              <a:gd name="T0" fmla="*/ 384 w 2088"/>
              <a:gd name="T1" fmla="*/ 144 h 896"/>
              <a:gd name="T2" fmla="*/ 240 w 2088"/>
              <a:gd name="T3" fmla="*/ 816 h 896"/>
              <a:gd name="T4" fmla="*/ 1824 w 2088"/>
              <a:gd name="T5" fmla="*/ 624 h 896"/>
              <a:gd name="T6" fmla="*/ 1824 w 2088"/>
              <a:gd name="T7" fmla="*/ 192 h 896"/>
              <a:gd name="T8" fmla="*/ 1584 w 2088"/>
              <a:gd name="T9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896">
                <a:moveTo>
                  <a:pt x="384" y="144"/>
                </a:moveTo>
                <a:cubicBezTo>
                  <a:pt x="192" y="440"/>
                  <a:pt x="0" y="736"/>
                  <a:pt x="240" y="816"/>
                </a:cubicBezTo>
                <a:cubicBezTo>
                  <a:pt x="480" y="896"/>
                  <a:pt x="1560" y="728"/>
                  <a:pt x="1824" y="624"/>
                </a:cubicBezTo>
                <a:cubicBezTo>
                  <a:pt x="2088" y="520"/>
                  <a:pt x="1864" y="296"/>
                  <a:pt x="1824" y="192"/>
                </a:cubicBezTo>
                <a:cubicBezTo>
                  <a:pt x="1784" y="88"/>
                  <a:pt x="1624" y="32"/>
                  <a:pt x="1584" y="0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0" name="Freeform 63"/>
          <p:cNvSpPr>
            <a:spLocks/>
          </p:cNvSpPr>
          <p:nvPr userDrawn="1"/>
        </p:nvSpPr>
        <p:spPr bwMode="auto">
          <a:xfrm>
            <a:off x="6172200" y="4762500"/>
            <a:ext cx="2971800" cy="1409700"/>
          </a:xfrm>
          <a:custGeom>
            <a:avLst/>
            <a:gdLst>
              <a:gd name="T0" fmla="*/ 80 w 1616"/>
              <a:gd name="T1" fmla="*/ 888 h 888"/>
              <a:gd name="T2" fmla="*/ 32 w 1616"/>
              <a:gd name="T3" fmla="*/ 648 h 888"/>
              <a:gd name="T4" fmla="*/ 272 w 1616"/>
              <a:gd name="T5" fmla="*/ 312 h 888"/>
              <a:gd name="T6" fmla="*/ 704 w 1616"/>
              <a:gd name="T7" fmla="*/ 120 h 888"/>
              <a:gd name="T8" fmla="*/ 1616 w 1616"/>
              <a:gd name="T9" fmla="*/ 24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6" h="888">
                <a:moveTo>
                  <a:pt x="80" y="888"/>
                </a:moveTo>
                <a:cubicBezTo>
                  <a:pt x="40" y="816"/>
                  <a:pt x="0" y="744"/>
                  <a:pt x="32" y="648"/>
                </a:cubicBezTo>
                <a:cubicBezTo>
                  <a:pt x="64" y="552"/>
                  <a:pt x="160" y="400"/>
                  <a:pt x="272" y="312"/>
                </a:cubicBezTo>
                <a:cubicBezTo>
                  <a:pt x="384" y="224"/>
                  <a:pt x="480" y="168"/>
                  <a:pt x="704" y="120"/>
                </a:cubicBezTo>
                <a:cubicBezTo>
                  <a:pt x="928" y="72"/>
                  <a:pt x="1368" y="0"/>
                  <a:pt x="1616" y="24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1" name="Freeform 65"/>
          <p:cNvSpPr>
            <a:spLocks/>
          </p:cNvSpPr>
          <p:nvPr userDrawn="1"/>
        </p:nvSpPr>
        <p:spPr bwMode="auto">
          <a:xfrm>
            <a:off x="-406400" y="2438400"/>
            <a:ext cx="1473200" cy="3733800"/>
          </a:xfrm>
          <a:custGeom>
            <a:avLst/>
            <a:gdLst>
              <a:gd name="T0" fmla="*/ 192 w 928"/>
              <a:gd name="T1" fmla="*/ 0 h 2352"/>
              <a:gd name="T2" fmla="*/ 144 w 928"/>
              <a:gd name="T3" fmla="*/ 96 h 2352"/>
              <a:gd name="T4" fmla="*/ 0 w 928"/>
              <a:gd name="T5" fmla="*/ 432 h 2352"/>
              <a:gd name="T6" fmla="*/ 144 w 928"/>
              <a:gd name="T7" fmla="*/ 1008 h 2352"/>
              <a:gd name="T8" fmla="*/ 816 w 928"/>
              <a:gd name="T9" fmla="*/ 1776 h 2352"/>
              <a:gd name="T10" fmla="*/ 816 w 928"/>
              <a:gd name="T11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8" h="2352">
                <a:moveTo>
                  <a:pt x="192" y="0"/>
                </a:moveTo>
                <a:cubicBezTo>
                  <a:pt x="184" y="12"/>
                  <a:pt x="176" y="24"/>
                  <a:pt x="144" y="96"/>
                </a:cubicBezTo>
                <a:cubicBezTo>
                  <a:pt x="112" y="168"/>
                  <a:pt x="0" y="280"/>
                  <a:pt x="0" y="432"/>
                </a:cubicBezTo>
                <a:cubicBezTo>
                  <a:pt x="0" y="584"/>
                  <a:pt x="8" y="784"/>
                  <a:pt x="144" y="1008"/>
                </a:cubicBezTo>
                <a:cubicBezTo>
                  <a:pt x="280" y="1232"/>
                  <a:pt x="704" y="1552"/>
                  <a:pt x="816" y="1776"/>
                </a:cubicBezTo>
                <a:cubicBezTo>
                  <a:pt x="928" y="2000"/>
                  <a:pt x="664" y="2272"/>
                  <a:pt x="816" y="2352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2" name="Freeform 70"/>
          <p:cNvSpPr>
            <a:spLocks/>
          </p:cNvSpPr>
          <p:nvPr userDrawn="1"/>
        </p:nvSpPr>
        <p:spPr bwMode="auto">
          <a:xfrm>
            <a:off x="3886200" y="1676400"/>
            <a:ext cx="2933700" cy="4495800"/>
          </a:xfrm>
          <a:custGeom>
            <a:avLst/>
            <a:gdLst>
              <a:gd name="T0" fmla="*/ 360 w 1848"/>
              <a:gd name="T1" fmla="*/ 0 h 2832"/>
              <a:gd name="T2" fmla="*/ 72 w 1848"/>
              <a:gd name="T3" fmla="*/ 192 h 2832"/>
              <a:gd name="T4" fmla="*/ 216 w 1848"/>
              <a:gd name="T5" fmla="*/ 528 h 2832"/>
              <a:gd name="T6" fmla="*/ 1368 w 1848"/>
              <a:gd name="T7" fmla="*/ 624 h 2832"/>
              <a:gd name="T8" fmla="*/ 1080 w 1848"/>
              <a:gd name="T9" fmla="*/ 1392 h 2832"/>
              <a:gd name="T10" fmla="*/ 1128 w 1848"/>
              <a:gd name="T11" fmla="*/ 2064 h 2832"/>
              <a:gd name="T12" fmla="*/ 1752 w 1848"/>
              <a:gd name="T13" fmla="*/ 2448 h 2832"/>
              <a:gd name="T14" fmla="*/ 1704 w 1848"/>
              <a:gd name="T1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8" h="2832">
                <a:moveTo>
                  <a:pt x="360" y="0"/>
                </a:moveTo>
                <a:cubicBezTo>
                  <a:pt x="228" y="52"/>
                  <a:pt x="96" y="104"/>
                  <a:pt x="72" y="192"/>
                </a:cubicBezTo>
                <a:cubicBezTo>
                  <a:pt x="48" y="280"/>
                  <a:pt x="0" y="456"/>
                  <a:pt x="216" y="528"/>
                </a:cubicBezTo>
                <a:cubicBezTo>
                  <a:pt x="432" y="600"/>
                  <a:pt x="1224" y="480"/>
                  <a:pt x="1368" y="624"/>
                </a:cubicBezTo>
                <a:cubicBezTo>
                  <a:pt x="1512" y="768"/>
                  <a:pt x="1120" y="1152"/>
                  <a:pt x="1080" y="1392"/>
                </a:cubicBezTo>
                <a:cubicBezTo>
                  <a:pt x="1040" y="1632"/>
                  <a:pt x="1016" y="1888"/>
                  <a:pt x="1128" y="2064"/>
                </a:cubicBezTo>
                <a:cubicBezTo>
                  <a:pt x="1240" y="2240"/>
                  <a:pt x="1656" y="2320"/>
                  <a:pt x="1752" y="2448"/>
                </a:cubicBezTo>
                <a:cubicBezTo>
                  <a:pt x="1848" y="2576"/>
                  <a:pt x="1776" y="2704"/>
                  <a:pt x="1704" y="2832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3" name="Freeform 71"/>
          <p:cNvSpPr>
            <a:spLocks/>
          </p:cNvSpPr>
          <p:nvPr userDrawn="1"/>
        </p:nvSpPr>
        <p:spPr bwMode="auto">
          <a:xfrm>
            <a:off x="2667001" y="1524000"/>
            <a:ext cx="3406775" cy="4648200"/>
          </a:xfrm>
          <a:custGeom>
            <a:avLst/>
            <a:gdLst>
              <a:gd name="T0" fmla="*/ 0 w 2040"/>
              <a:gd name="T1" fmla="*/ 0 h 2784"/>
              <a:gd name="T2" fmla="*/ 432 w 2040"/>
              <a:gd name="T3" fmla="*/ 144 h 2784"/>
              <a:gd name="T4" fmla="*/ 336 w 2040"/>
              <a:gd name="T5" fmla="*/ 816 h 2784"/>
              <a:gd name="T6" fmla="*/ 288 w 2040"/>
              <a:gd name="T7" fmla="*/ 1536 h 2784"/>
              <a:gd name="T8" fmla="*/ 1200 w 2040"/>
              <a:gd name="T9" fmla="*/ 1920 h 2784"/>
              <a:gd name="T10" fmla="*/ 1488 w 2040"/>
              <a:gd name="T11" fmla="*/ 1344 h 2784"/>
              <a:gd name="T12" fmla="*/ 1056 w 2040"/>
              <a:gd name="T13" fmla="*/ 1104 h 2784"/>
              <a:gd name="T14" fmla="*/ 1104 w 2040"/>
              <a:gd name="T15" fmla="*/ 1440 h 2784"/>
              <a:gd name="T16" fmla="*/ 1872 w 2040"/>
              <a:gd name="T17" fmla="*/ 1776 h 2784"/>
              <a:gd name="T18" fmla="*/ 1968 w 2040"/>
              <a:gd name="T19" fmla="*/ 2256 h 2784"/>
              <a:gd name="T20" fmla="*/ 1440 w 2040"/>
              <a:gd name="T21" fmla="*/ 2544 h 2784"/>
              <a:gd name="T22" fmla="*/ 1104 w 2040"/>
              <a:gd name="T23" fmla="*/ 2496 h 2784"/>
              <a:gd name="T24" fmla="*/ 960 w 2040"/>
              <a:gd name="T2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0" h="2784">
                <a:moveTo>
                  <a:pt x="0" y="0"/>
                </a:moveTo>
                <a:cubicBezTo>
                  <a:pt x="188" y="4"/>
                  <a:pt x="376" y="8"/>
                  <a:pt x="432" y="144"/>
                </a:cubicBezTo>
                <a:cubicBezTo>
                  <a:pt x="488" y="280"/>
                  <a:pt x="360" y="584"/>
                  <a:pt x="336" y="816"/>
                </a:cubicBezTo>
                <a:cubicBezTo>
                  <a:pt x="312" y="1048"/>
                  <a:pt x="144" y="1352"/>
                  <a:pt x="288" y="1536"/>
                </a:cubicBezTo>
                <a:cubicBezTo>
                  <a:pt x="432" y="1720"/>
                  <a:pt x="1000" y="1952"/>
                  <a:pt x="1200" y="1920"/>
                </a:cubicBezTo>
                <a:cubicBezTo>
                  <a:pt x="1400" y="1888"/>
                  <a:pt x="1512" y="1480"/>
                  <a:pt x="1488" y="1344"/>
                </a:cubicBezTo>
                <a:cubicBezTo>
                  <a:pt x="1464" y="1208"/>
                  <a:pt x="1120" y="1088"/>
                  <a:pt x="1056" y="1104"/>
                </a:cubicBezTo>
                <a:cubicBezTo>
                  <a:pt x="992" y="1120"/>
                  <a:pt x="968" y="1328"/>
                  <a:pt x="1104" y="1440"/>
                </a:cubicBezTo>
                <a:cubicBezTo>
                  <a:pt x="1240" y="1552"/>
                  <a:pt x="1728" y="1640"/>
                  <a:pt x="1872" y="1776"/>
                </a:cubicBezTo>
                <a:cubicBezTo>
                  <a:pt x="2016" y="1912"/>
                  <a:pt x="2040" y="2128"/>
                  <a:pt x="1968" y="2256"/>
                </a:cubicBezTo>
                <a:cubicBezTo>
                  <a:pt x="1896" y="2384"/>
                  <a:pt x="1584" y="2504"/>
                  <a:pt x="1440" y="2544"/>
                </a:cubicBezTo>
                <a:cubicBezTo>
                  <a:pt x="1296" y="2584"/>
                  <a:pt x="1184" y="2456"/>
                  <a:pt x="1104" y="2496"/>
                </a:cubicBezTo>
                <a:cubicBezTo>
                  <a:pt x="1024" y="2536"/>
                  <a:pt x="984" y="2736"/>
                  <a:pt x="960" y="2784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pic>
        <p:nvPicPr>
          <p:cNvPr id="14" name="Picture 51" descr="PPT-haut.jpg                                                   002D0B52Macintosh HD                   C5EEF6DD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558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78"/>
          <p:cNvGrpSpPr>
            <a:grpSpLocks/>
          </p:cNvGrpSpPr>
          <p:nvPr userDrawn="1"/>
        </p:nvGrpSpPr>
        <p:grpSpPr bwMode="auto">
          <a:xfrm>
            <a:off x="836614" y="5486400"/>
            <a:ext cx="153987" cy="152400"/>
            <a:chOff x="527" y="3456"/>
            <a:chExt cx="97" cy="96"/>
          </a:xfrm>
        </p:grpSpPr>
        <p:sp>
          <p:nvSpPr>
            <p:cNvPr id="16" name="Line 31"/>
            <p:cNvSpPr>
              <a:spLocks noChangeShapeType="1"/>
            </p:cNvSpPr>
            <p:nvPr userDrawn="1"/>
          </p:nvSpPr>
          <p:spPr bwMode="auto">
            <a:xfrm>
              <a:off x="527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17" name="Line 32"/>
            <p:cNvSpPr>
              <a:spLocks noChangeShapeType="1"/>
            </p:cNvSpPr>
            <p:nvPr userDrawn="1"/>
          </p:nvSpPr>
          <p:spPr bwMode="auto">
            <a:xfrm>
              <a:off x="575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18" name="Line 33"/>
            <p:cNvSpPr>
              <a:spLocks noChangeShapeType="1"/>
            </p:cNvSpPr>
            <p:nvPr userDrawn="1"/>
          </p:nvSpPr>
          <p:spPr bwMode="auto">
            <a:xfrm rot="2700000">
              <a:off x="528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19" name="Line 34"/>
            <p:cNvSpPr>
              <a:spLocks noChangeShapeType="1"/>
            </p:cNvSpPr>
            <p:nvPr userDrawn="1"/>
          </p:nvSpPr>
          <p:spPr bwMode="auto">
            <a:xfrm rot="2700000">
              <a:off x="576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</p:grpSp>
      <p:sp>
        <p:nvSpPr>
          <p:cNvPr id="20" name="Line 35"/>
          <p:cNvSpPr>
            <a:spLocks noChangeShapeType="1"/>
          </p:cNvSpPr>
          <p:nvPr userDrawn="1"/>
        </p:nvSpPr>
        <p:spPr bwMode="auto">
          <a:xfrm>
            <a:off x="2970213" y="5029200"/>
            <a:ext cx="152400" cy="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1" name="Line 36"/>
          <p:cNvSpPr>
            <a:spLocks noChangeShapeType="1"/>
          </p:cNvSpPr>
          <p:nvPr userDrawn="1"/>
        </p:nvSpPr>
        <p:spPr bwMode="auto">
          <a:xfrm>
            <a:off x="3046413" y="4953000"/>
            <a:ext cx="0" cy="15240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2" name="Line 37"/>
          <p:cNvSpPr>
            <a:spLocks noChangeShapeType="1"/>
          </p:cNvSpPr>
          <p:nvPr userDrawn="1"/>
        </p:nvSpPr>
        <p:spPr bwMode="auto">
          <a:xfrm rot="2700000">
            <a:off x="2971800" y="5029200"/>
            <a:ext cx="152400" cy="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3" name="Line 38"/>
          <p:cNvSpPr>
            <a:spLocks noChangeShapeType="1"/>
          </p:cNvSpPr>
          <p:nvPr userDrawn="1"/>
        </p:nvSpPr>
        <p:spPr bwMode="auto">
          <a:xfrm rot="2700000">
            <a:off x="3048000" y="4953000"/>
            <a:ext cx="0" cy="15240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4" name="Line 39"/>
          <p:cNvSpPr>
            <a:spLocks noChangeShapeType="1"/>
          </p:cNvSpPr>
          <p:nvPr userDrawn="1"/>
        </p:nvSpPr>
        <p:spPr bwMode="auto">
          <a:xfrm>
            <a:off x="5867400" y="5181600"/>
            <a:ext cx="152400" cy="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5" name="Line 40"/>
          <p:cNvSpPr>
            <a:spLocks noChangeShapeType="1"/>
          </p:cNvSpPr>
          <p:nvPr userDrawn="1"/>
        </p:nvSpPr>
        <p:spPr bwMode="auto">
          <a:xfrm>
            <a:off x="5943600" y="5105400"/>
            <a:ext cx="0" cy="15240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6" name="Line 41"/>
          <p:cNvSpPr>
            <a:spLocks noChangeShapeType="1"/>
          </p:cNvSpPr>
          <p:nvPr userDrawn="1"/>
        </p:nvSpPr>
        <p:spPr bwMode="auto">
          <a:xfrm rot="2700000">
            <a:off x="5868988" y="5181600"/>
            <a:ext cx="152400" cy="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7" name="Line 42"/>
          <p:cNvSpPr>
            <a:spLocks noChangeShapeType="1"/>
          </p:cNvSpPr>
          <p:nvPr userDrawn="1"/>
        </p:nvSpPr>
        <p:spPr bwMode="auto">
          <a:xfrm rot="2700000">
            <a:off x="5945188" y="5105400"/>
            <a:ext cx="0" cy="15240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8" name="Line 17"/>
          <p:cNvSpPr>
            <a:spLocks noChangeShapeType="1"/>
          </p:cNvSpPr>
          <p:nvPr userDrawn="1"/>
        </p:nvSpPr>
        <p:spPr bwMode="auto">
          <a:xfrm>
            <a:off x="3124200" y="2971800"/>
            <a:ext cx="152400" cy="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9" name="Line 18"/>
          <p:cNvSpPr>
            <a:spLocks noChangeShapeType="1"/>
          </p:cNvSpPr>
          <p:nvPr userDrawn="1"/>
        </p:nvSpPr>
        <p:spPr bwMode="auto">
          <a:xfrm>
            <a:off x="3200400" y="2895600"/>
            <a:ext cx="0" cy="15240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30" name="Line 29"/>
          <p:cNvSpPr>
            <a:spLocks noChangeShapeType="1"/>
          </p:cNvSpPr>
          <p:nvPr userDrawn="1"/>
        </p:nvSpPr>
        <p:spPr bwMode="auto">
          <a:xfrm rot="2700000">
            <a:off x="3125788" y="2971800"/>
            <a:ext cx="152400" cy="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31" name="Line 30"/>
          <p:cNvSpPr>
            <a:spLocks noChangeShapeType="1"/>
          </p:cNvSpPr>
          <p:nvPr userDrawn="1"/>
        </p:nvSpPr>
        <p:spPr bwMode="auto">
          <a:xfrm rot="2700000">
            <a:off x="3201988" y="2895600"/>
            <a:ext cx="0" cy="15240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grpSp>
        <p:nvGrpSpPr>
          <p:cNvPr id="32" name="Group 72"/>
          <p:cNvGrpSpPr>
            <a:grpSpLocks/>
          </p:cNvGrpSpPr>
          <p:nvPr userDrawn="1"/>
        </p:nvGrpSpPr>
        <p:grpSpPr bwMode="auto">
          <a:xfrm>
            <a:off x="6400800" y="5334000"/>
            <a:ext cx="153988" cy="152400"/>
            <a:chOff x="4032" y="3360"/>
            <a:chExt cx="97" cy="96"/>
          </a:xfrm>
        </p:grpSpPr>
        <p:sp>
          <p:nvSpPr>
            <p:cNvPr id="33" name="Line 43"/>
            <p:cNvSpPr>
              <a:spLocks noChangeShapeType="1"/>
            </p:cNvSpPr>
            <p:nvPr userDrawn="1"/>
          </p:nvSpPr>
          <p:spPr bwMode="auto">
            <a:xfrm>
              <a:off x="4032" y="3408"/>
              <a:ext cx="96" cy="0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4" name="Line 44"/>
            <p:cNvSpPr>
              <a:spLocks noChangeShapeType="1"/>
            </p:cNvSpPr>
            <p:nvPr userDrawn="1"/>
          </p:nvSpPr>
          <p:spPr bwMode="auto">
            <a:xfrm>
              <a:off x="4080" y="3360"/>
              <a:ext cx="0" cy="96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5" name="Line 45"/>
            <p:cNvSpPr>
              <a:spLocks noChangeShapeType="1"/>
            </p:cNvSpPr>
            <p:nvPr userDrawn="1"/>
          </p:nvSpPr>
          <p:spPr bwMode="auto">
            <a:xfrm rot="2700000">
              <a:off x="4033" y="3408"/>
              <a:ext cx="96" cy="0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6" name="Line 46"/>
            <p:cNvSpPr>
              <a:spLocks noChangeShapeType="1"/>
            </p:cNvSpPr>
            <p:nvPr userDrawn="1"/>
          </p:nvSpPr>
          <p:spPr bwMode="auto">
            <a:xfrm rot="2700000">
              <a:off x="4081" y="3360"/>
              <a:ext cx="0" cy="96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</p:grpSp>
      <p:grpSp>
        <p:nvGrpSpPr>
          <p:cNvPr id="37" name="Group 79"/>
          <p:cNvGrpSpPr>
            <a:grpSpLocks/>
          </p:cNvGrpSpPr>
          <p:nvPr userDrawn="1"/>
        </p:nvGrpSpPr>
        <p:grpSpPr bwMode="auto">
          <a:xfrm>
            <a:off x="6019800" y="2743200"/>
            <a:ext cx="153988" cy="152400"/>
            <a:chOff x="527" y="3456"/>
            <a:chExt cx="97" cy="96"/>
          </a:xfrm>
        </p:grpSpPr>
        <p:sp>
          <p:nvSpPr>
            <p:cNvPr id="38" name="Line 80"/>
            <p:cNvSpPr>
              <a:spLocks noChangeShapeType="1"/>
            </p:cNvSpPr>
            <p:nvPr userDrawn="1"/>
          </p:nvSpPr>
          <p:spPr bwMode="auto">
            <a:xfrm>
              <a:off x="527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9" name="Line 81"/>
            <p:cNvSpPr>
              <a:spLocks noChangeShapeType="1"/>
            </p:cNvSpPr>
            <p:nvPr userDrawn="1"/>
          </p:nvSpPr>
          <p:spPr bwMode="auto">
            <a:xfrm>
              <a:off x="575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40" name="Line 82"/>
            <p:cNvSpPr>
              <a:spLocks noChangeShapeType="1"/>
            </p:cNvSpPr>
            <p:nvPr userDrawn="1"/>
          </p:nvSpPr>
          <p:spPr bwMode="auto">
            <a:xfrm rot="2700000">
              <a:off x="528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41" name="Line 83"/>
            <p:cNvSpPr>
              <a:spLocks noChangeShapeType="1"/>
            </p:cNvSpPr>
            <p:nvPr userDrawn="1"/>
          </p:nvSpPr>
          <p:spPr bwMode="auto">
            <a:xfrm rot="2700000">
              <a:off x="576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800"/>
            </a:p>
          </p:txBody>
        </p:sp>
      </p:grpSp>
      <p:sp>
        <p:nvSpPr>
          <p:cNvPr id="42" name="Rectangle 84"/>
          <p:cNvSpPr>
            <a:spLocks noChangeArrowheads="1"/>
          </p:cNvSpPr>
          <p:nvPr userDrawn="1"/>
        </p:nvSpPr>
        <p:spPr bwMode="auto">
          <a:xfrm>
            <a:off x="238126" y="5961064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22604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8" name="Shape 11"/>
          <p:cNvSpPr txBox="1">
            <a:spLocks noChangeArrowheads="1"/>
          </p:cNvSpPr>
          <p:nvPr/>
        </p:nvSpPr>
        <p:spPr bwMode="auto">
          <a:xfrm>
            <a:off x="1295400" y="6553200"/>
            <a:ext cx="655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5" tIns="47850" rIns="95725" bIns="4785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35F5F"/>
              </a:buClr>
              <a:buSzPct val="25000"/>
              <a:buFont typeface="Arial" panose="020B0604020202020204" pitchFamily="34" charset="0"/>
              <a:buNone/>
              <a:defRPr/>
            </a:pPr>
            <a:r>
              <a:rPr lang="en-US" altLang="fr-FR" sz="1000" err="1">
                <a:solidFill>
                  <a:srgbClr val="635F5F"/>
                </a:solidFill>
              </a:rPr>
              <a:t>Campagne</a:t>
            </a:r>
            <a:r>
              <a:rPr lang="en-US" altLang="fr-FR" sz="1000">
                <a:solidFill>
                  <a:srgbClr val="635F5F"/>
                </a:solidFill>
              </a:rPr>
              <a:t> ANS – 17/18 mars                                                                                                           </a:t>
            </a:r>
            <a:fld id="{6A61BCC6-554A-4252-904D-CA5D6CECB1A0}" type="slidenum">
              <a:rPr lang="en-US" altLang="fr-FR" sz="1000" smtClean="0">
                <a:solidFill>
                  <a:srgbClr val="635F5F"/>
                </a:solidFill>
              </a:rPr>
              <a:t>‹N°›</a:t>
            </a:fld>
            <a:endParaRPr lang="en-US" altLang="fr-FR" sz="1000">
              <a:solidFill>
                <a:srgbClr val="635F5F"/>
              </a:solidFill>
            </a:endParaRPr>
          </a:p>
        </p:txBody>
      </p:sp>
      <p:sp>
        <p:nvSpPr>
          <p:cNvPr id="1029" name="Shape 12"/>
          <p:cNvSpPr>
            <a:spLocks noChangeArrowheads="1"/>
          </p:cNvSpPr>
          <p:nvPr/>
        </p:nvSpPr>
        <p:spPr bwMode="auto">
          <a:xfrm>
            <a:off x="0" y="6477000"/>
            <a:ext cx="9144000" cy="38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Shape 13"/>
          <p:cNvSpPr>
            <a:spLocks noChangeArrowheads="1"/>
          </p:cNvSpPr>
          <p:nvPr/>
        </p:nvSpPr>
        <p:spPr bwMode="auto">
          <a:xfrm>
            <a:off x="3695700" y="228600"/>
            <a:ext cx="1752600" cy="482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31" name="Shape 14"/>
          <p:cNvSpPr>
            <a:spLocks noChangeArrowheads="1"/>
          </p:cNvSpPr>
          <p:nvPr/>
        </p:nvSpPr>
        <p:spPr bwMode="auto">
          <a:xfrm>
            <a:off x="0" y="876300"/>
            <a:ext cx="9144000" cy="38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5" name="Image 4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A6E31BA1-64A9-480C-BA6A-55437DB666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43750" y="6197647"/>
            <a:ext cx="1080120" cy="4698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8" r:id="rId2"/>
    <p:sldLayoutId id="2147483760" r:id="rId3"/>
  </p:sldLayoutIdLst>
  <p:hf hd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compteasso.associations.gouv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hyperlink" Target="https://youtu.be/E1g99-IOe3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youtu.be/j9SEOhulm2M" TargetMode="External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svg"/><Relationship Id="rId2" Type="http://schemas.openxmlformats.org/officeDocument/2006/relationships/hyperlink" Target="https://youtu.be/oCxi_FIbXF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emoires.laligue.org/sites/memoires.laligue.org/files/ufolep_pnd5_versiondef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dropbox.com/s/zzw7lkm3o1akzf7/2020_Guide%20utilisateur_R%C3%A9pertoire%20des%20subventions.pdf?dl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0452B61F-8547-45BB-8E06-163F5A118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3" y="2237454"/>
            <a:ext cx="6981713" cy="32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D33E9E-44D9-467F-9C28-31F3E91C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665" y="1952836"/>
            <a:ext cx="8393863" cy="1309557"/>
          </a:xfrm>
        </p:spPr>
        <p:txBody>
          <a:bodyPr/>
          <a:lstStyle/>
          <a:p>
            <a:r>
              <a:rPr lang="fr-FR" sz="1400" b="1" dirty="0"/>
              <a:t>L’ouverture du « Le compte </a:t>
            </a:r>
            <a:r>
              <a:rPr lang="fr-FR" sz="1400" b="1" dirty="0" err="1"/>
              <a:t>asso</a:t>
            </a:r>
            <a:r>
              <a:rPr lang="fr-FR" sz="1400" b="1" dirty="0"/>
              <a:t> » est prévu du </a:t>
            </a:r>
            <a:r>
              <a:rPr lang="fr-FR" sz="1400" b="1" dirty="0">
                <a:solidFill>
                  <a:srgbClr val="FF0000"/>
                </a:solidFill>
              </a:rPr>
              <a:t>14/03 et 9/05/2022</a:t>
            </a:r>
            <a:r>
              <a:rPr lang="fr-FR" sz="1400" b="1" u="sng" dirty="0">
                <a:solidFill>
                  <a:srgbClr val="FF0000"/>
                </a:solidFill>
              </a:rPr>
              <a:t>.</a:t>
            </a:r>
            <a:endParaRPr lang="fr-FR" sz="1400" u="sng" dirty="0">
              <a:solidFill>
                <a:srgbClr val="FF0000"/>
              </a:solidFill>
            </a:endParaRPr>
          </a:p>
          <a:p>
            <a:endParaRPr lang="fr-FR" sz="1400" b="1" dirty="0"/>
          </a:p>
          <a:p>
            <a:r>
              <a:rPr lang="fr-FR" sz="1400" b="1" dirty="0"/>
              <a:t>Chaque région </a:t>
            </a:r>
            <a:r>
              <a:rPr lang="fr-FR" sz="1400" dirty="0"/>
              <a:t>dispose d’une fiche avec </a:t>
            </a:r>
            <a:r>
              <a:rPr lang="fr-FR" sz="1400" b="1" dirty="0"/>
              <a:t>un numéro spécifique qu’il faut connaitre</a:t>
            </a:r>
            <a:r>
              <a:rPr lang="fr-FR" sz="1400" dirty="0"/>
              <a:t>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F1D0FE0-D464-4DDA-A216-6C37B8BA76B7}"/>
              </a:ext>
            </a:extLst>
          </p:cNvPr>
          <p:cNvSpPr txBox="1">
            <a:spLocks/>
          </p:cNvSpPr>
          <p:nvPr/>
        </p:nvSpPr>
        <p:spPr bwMode="auto">
          <a:xfrm>
            <a:off x="486666" y="1268760"/>
            <a:ext cx="7246988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kern="0"/>
              <a:t>LE COMPTE ASSOCIATION – Dépôt des dossiers</a:t>
            </a: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1F810976-E100-4413-A461-607A0396E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6328"/>
            <a:ext cx="9144000" cy="3921672"/>
          </a:xfrm>
          <a:prstGeom prst="rect">
            <a:avLst/>
          </a:prstGeom>
        </p:spPr>
      </p:pic>
      <p:pic>
        <p:nvPicPr>
          <p:cNvPr id="7" name="Image 6" descr="Une image contenant skiant, planche, femme, portant&#10;&#10;Description générée automatiquement">
            <a:extLst>
              <a:ext uri="{FF2B5EF4-FFF2-40B4-BE49-F238E27FC236}">
                <a16:creationId xmlns:a16="http://schemas.microsoft.com/office/drawing/2014/main" id="{264275F1-E6C8-4D7B-AAB3-EC441F13C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25" t="18192" r="31782" b="20339"/>
          <a:stretch/>
        </p:blipFill>
        <p:spPr>
          <a:xfrm>
            <a:off x="7757747" y="188038"/>
            <a:ext cx="975025" cy="2219305"/>
          </a:xfrm>
          <a:prstGeom prst="rect">
            <a:avLst/>
          </a:prstGeom>
        </p:spPr>
      </p:pic>
      <p:pic>
        <p:nvPicPr>
          <p:cNvPr id="8" name="Graphique 7" descr="Loupe">
            <a:extLst>
              <a:ext uri="{FF2B5EF4-FFF2-40B4-BE49-F238E27FC236}">
                <a16:creationId xmlns:a16="http://schemas.microsoft.com/office/drawing/2014/main" id="{1E18C45A-5607-4174-8081-D52E27E4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70636">
            <a:off x="5384998" y="2649397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EE7F4A-362F-429E-8C92-A43306E17ACF}"/>
              </a:ext>
            </a:extLst>
          </p:cNvPr>
          <p:cNvSpPr/>
          <p:nvPr/>
        </p:nvSpPr>
        <p:spPr>
          <a:xfrm>
            <a:off x="3392358" y="2861851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Code fiche subvention</a:t>
            </a:r>
            <a:r>
              <a:rPr lang="fr-FR" dirty="0"/>
              <a:t> :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1918</a:t>
            </a:r>
            <a:endParaRPr lang="fr-FR" sz="9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5313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DFA08-9B1A-4414-9FD5-356CCA54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96" y="176939"/>
            <a:ext cx="8334213" cy="609599"/>
          </a:xfrm>
        </p:spPr>
        <p:txBody>
          <a:bodyPr/>
          <a:lstStyle/>
          <a:p>
            <a:r>
              <a:rPr lang="fr-FR"/>
              <a:t>         AFFILIATION 				ASSOCIATION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0372C9-ECBA-4062-A833-F1C8CD38F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518"/>
            <a:ext cx="9144000" cy="560401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4D9965-DA1A-4B0A-95CF-A5E5EF73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5608" y="4142942"/>
            <a:ext cx="3885209" cy="6717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300"/>
              </a:spcAft>
            </a:pPr>
            <a:r>
              <a:rPr lang="fr-FR" sz="1400" b="1">
                <a:solidFill>
                  <a:srgbClr val="FF0000"/>
                </a:solidFill>
              </a:rPr>
              <a:t>Ajouter le n° affiliation UFOLEP pour tableau de suivi des subventions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EF91351-66C4-4FFC-8A78-3DC9ABC3D74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045417" y="4814657"/>
            <a:ext cx="1962796" cy="973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8329FDE-0B74-4278-8A5F-7E557B762D61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42483" y="4814657"/>
            <a:ext cx="265730" cy="9274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B64763D-F520-4491-8848-5451A671FF26}"/>
              </a:ext>
            </a:extLst>
          </p:cNvPr>
          <p:cNvCxnSpPr/>
          <p:nvPr/>
        </p:nvCxnSpPr>
        <p:spPr>
          <a:xfrm>
            <a:off x="4135120" y="1381760"/>
            <a:ext cx="536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07DA01C-C447-459A-AC21-741879F50A6A}"/>
              </a:ext>
            </a:extLst>
          </p:cNvPr>
          <p:cNvCxnSpPr/>
          <p:nvPr/>
        </p:nvCxnSpPr>
        <p:spPr>
          <a:xfrm>
            <a:off x="5695627" y="1381760"/>
            <a:ext cx="536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22EC3E5-1446-4100-ACE1-7396A1AA2EC6}"/>
              </a:ext>
            </a:extLst>
          </p:cNvPr>
          <p:cNvSpPr txBox="1"/>
          <p:nvPr/>
        </p:nvSpPr>
        <p:spPr>
          <a:xfrm>
            <a:off x="4976678" y="5807708"/>
            <a:ext cx="197413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76AC47-2804-467A-8337-0C1D900051DD}"/>
              </a:ext>
            </a:extLst>
          </p:cNvPr>
          <p:cNvSpPr txBox="1"/>
          <p:nvPr/>
        </p:nvSpPr>
        <p:spPr>
          <a:xfrm>
            <a:off x="4426702" y="970832"/>
            <a:ext cx="197413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D116F1-6A9B-43DC-8DEA-BEB92B0E44FF}"/>
              </a:ext>
            </a:extLst>
          </p:cNvPr>
          <p:cNvSpPr txBox="1"/>
          <p:nvPr/>
        </p:nvSpPr>
        <p:spPr>
          <a:xfrm>
            <a:off x="7630160" y="1946909"/>
            <a:ext cx="1381760" cy="1866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1919C3-F8BC-4214-8689-4B02E82B8A44}"/>
              </a:ext>
            </a:extLst>
          </p:cNvPr>
          <p:cNvSpPr txBox="1"/>
          <p:nvPr/>
        </p:nvSpPr>
        <p:spPr>
          <a:xfrm>
            <a:off x="6764838" y="2436556"/>
            <a:ext cx="197413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2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hlinkClick r:id="rId2" action="ppaction://hlinksldjump"/>
            <a:extLst>
              <a:ext uri="{FF2B5EF4-FFF2-40B4-BE49-F238E27FC236}">
                <a16:creationId xmlns:a16="http://schemas.microsoft.com/office/drawing/2014/main" id="{FC414002-FF36-4E62-A4FB-3A51B402D626}"/>
              </a:ext>
            </a:extLst>
          </p:cNvPr>
          <p:cNvSpPr txBox="1">
            <a:spLocks/>
          </p:cNvSpPr>
          <p:nvPr/>
        </p:nvSpPr>
        <p:spPr bwMode="auto">
          <a:xfrm>
            <a:off x="494270" y="1647042"/>
            <a:ext cx="8155460" cy="105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000" b="1" kern="0" dirty="0">
                <a:solidFill>
                  <a:srgbClr val="FF9900"/>
                </a:solidFill>
              </a:rPr>
              <a:t>J’ai besoin d’aide !</a:t>
            </a:r>
          </a:p>
          <a:p>
            <a:endParaRPr lang="fr-FR" sz="4000" b="1" kern="0" dirty="0">
              <a:solidFill>
                <a:srgbClr val="FF9900"/>
              </a:solidFill>
            </a:endParaRPr>
          </a:p>
          <a:p>
            <a:r>
              <a:rPr lang="fr-FR" b="1" kern="0" dirty="0">
                <a:solidFill>
                  <a:schemeClr val="tx1"/>
                </a:solidFill>
              </a:rPr>
              <a:t>Il y a les tutos en lien et l’équipe…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5F93D4-D770-45F6-9E34-72BE1404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7" t="18815" r="8724" b="26814"/>
          <a:stretch/>
        </p:blipFill>
        <p:spPr>
          <a:xfrm flipH="1">
            <a:off x="3317377" y="3955856"/>
            <a:ext cx="250924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966F8-AD48-43DB-B826-14AE5F52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2707640" cy="609599"/>
          </a:xfrm>
        </p:spPr>
        <p:txBody>
          <a:bodyPr/>
          <a:lstStyle/>
          <a:p>
            <a:r>
              <a:rPr lang="fr-FR"/>
              <a:t>Tutoriels vidéos</a:t>
            </a: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18DC9BB7-AEC2-46E8-B1D5-60BC85E3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4" y="1060891"/>
            <a:ext cx="4210015" cy="24530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043E9584-534C-41E6-A846-F83AFADC3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362" y="3716445"/>
            <a:ext cx="4157078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04D93BA-E195-48C0-9FD5-6AB6EA3E3967}"/>
              </a:ext>
            </a:extLst>
          </p:cNvPr>
          <p:cNvSpPr txBox="1">
            <a:spLocks/>
          </p:cNvSpPr>
          <p:nvPr/>
        </p:nvSpPr>
        <p:spPr bwMode="auto">
          <a:xfrm rot="20714702">
            <a:off x="1468120" y="4889803"/>
            <a:ext cx="3647440" cy="6744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400" b="1" kern="0"/>
              <a:t>PRISE EN MAIN ET GESTION DES INFORMATIONS DE SON ASSOCIATION</a:t>
            </a:r>
          </a:p>
        </p:txBody>
      </p:sp>
      <p:pic>
        <p:nvPicPr>
          <p:cNvPr id="8" name="Graphique 7" descr="Caméra vidéo">
            <a:extLst>
              <a:ext uri="{FF2B5EF4-FFF2-40B4-BE49-F238E27FC236}">
                <a16:creationId xmlns:a16="http://schemas.microsoft.com/office/drawing/2014/main" id="{1AB32440-A8B3-41AD-99A6-1151A1F38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14702">
            <a:off x="2834640" y="4099258"/>
            <a:ext cx="914400" cy="914400"/>
          </a:xfrm>
          <a:prstGeom prst="rect">
            <a:avLst/>
          </a:prstGeom>
        </p:spPr>
      </p:pic>
      <p:pic>
        <p:nvPicPr>
          <p:cNvPr id="17" name="Graphique 16" descr="Clap">
            <a:extLst>
              <a:ext uri="{FF2B5EF4-FFF2-40B4-BE49-F238E27FC236}">
                <a16:creationId xmlns:a16="http://schemas.microsoft.com/office/drawing/2014/main" id="{398B0754-3F52-457A-8BD9-57DB5B578B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6560" y="-39429"/>
            <a:ext cx="914400" cy="914400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36EA35D-2196-4876-8AF3-6441AC0C2EF2}"/>
              </a:ext>
            </a:extLst>
          </p:cNvPr>
          <p:cNvSpPr txBox="1">
            <a:spLocks/>
          </p:cNvSpPr>
          <p:nvPr/>
        </p:nvSpPr>
        <p:spPr bwMode="auto">
          <a:xfrm rot="1215280">
            <a:off x="4450080" y="1856883"/>
            <a:ext cx="2997200" cy="6744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400" b="1" kern="0"/>
              <a:t>CREATION DE SON COMPTE SUR «  LE COMPTE ASSO »</a:t>
            </a:r>
          </a:p>
        </p:txBody>
      </p:sp>
      <p:pic>
        <p:nvPicPr>
          <p:cNvPr id="14" name="Graphique 13" descr="Caméra vidéo">
            <a:extLst>
              <a:ext uri="{FF2B5EF4-FFF2-40B4-BE49-F238E27FC236}">
                <a16:creationId xmlns:a16="http://schemas.microsoft.com/office/drawing/2014/main" id="{BE193BD7-034A-47B3-A177-253DFF4E6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5280" flipH="1">
            <a:off x="5494020" y="1023763"/>
            <a:ext cx="9093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D0E9638D-928D-4367-9B23-BCF2B5E1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192508"/>
            <a:ext cx="4596695" cy="2664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5966F8-AD48-43DB-B826-14AE5F52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2707640" cy="609599"/>
          </a:xfrm>
        </p:spPr>
        <p:txBody>
          <a:bodyPr/>
          <a:lstStyle/>
          <a:p>
            <a:r>
              <a:rPr lang="fr-FR"/>
              <a:t>Tutoriels vidéos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04D93BA-E195-48C0-9FD5-6AB6EA3E3967}"/>
              </a:ext>
            </a:extLst>
          </p:cNvPr>
          <p:cNvSpPr txBox="1">
            <a:spLocks/>
          </p:cNvSpPr>
          <p:nvPr/>
        </p:nvSpPr>
        <p:spPr bwMode="auto">
          <a:xfrm rot="873477">
            <a:off x="4770120" y="1535453"/>
            <a:ext cx="3647440" cy="6744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400" b="1" kern="0"/>
              <a:t>SAISIE ET DEPOT D’UNE DEMANDE DE SUBVENTION</a:t>
            </a:r>
          </a:p>
        </p:txBody>
      </p:sp>
      <p:pic>
        <p:nvPicPr>
          <p:cNvPr id="8" name="Graphique 7" descr="Caméra vidéo">
            <a:extLst>
              <a:ext uri="{FF2B5EF4-FFF2-40B4-BE49-F238E27FC236}">
                <a16:creationId xmlns:a16="http://schemas.microsoft.com/office/drawing/2014/main" id="{1AB32440-A8B3-41AD-99A6-1151A1F38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3477">
            <a:off x="6136640" y="744908"/>
            <a:ext cx="914400" cy="914400"/>
          </a:xfrm>
          <a:prstGeom prst="rect">
            <a:avLst/>
          </a:prstGeom>
        </p:spPr>
      </p:pic>
      <p:pic>
        <p:nvPicPr>
          <p:cNvPr id="17" name="Graphique 16" descr="Clap">
            <a:extLst>
              <a:ext uri="{FF2B5EF4-FFF2-40B4-BE49-F238E27FC236}">
                <a16:creationId xmlns:a16="http://schemas.microsoft.com/office/drawing/2014/main" id="{398B0754-3F52-457A-8BD9-57DB5B578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6560" y="-39429"/>
            <a:ext cx="914400" cy="914400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5415EAA5-6BEA-40F0-85FB-7F40DCE7E362}"/>
              </a:ext>
            </a:extLst>
          </p:cNvPr>
          <p:cNvSpPr txBox="1">
            <a:spLocks/>
          </p:cNvSpPr>
          <p:nvPr/>
        </p:nvSpPr>
        <p:spPr bwMode="auto">
          <a:xfrm>
            <a:off x="516748" y="4014483"/>
            <a:ext cx="8454324" cy="21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400" b="1">
                <a:solidFill>
                  <a:srgbClr val="FF0000"/>
                </a:solidFill>
              </a:rPr>
              <a:t>Configuration requise minimale du navigateur</a:t>
            </a:r>
          </a:p>
          <a:p>
            <a:endParaRPr lang="fr-FR" sz="1400" b="1">
              <a:solidFill>
                <a:srgbClr val="FF0000"/>
              </a:solidFill>
            </a:endParaRPr>
          </a:p>
          <a:p>
            <a:r>
              <a:rPr lang="fr-FR" sz="1400"/>
              <a:t>Le compte association est accessible par l’intermédiaire des principaux navigateurs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/>
              <a:t>Google Chrome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/>
              <a:t>Firefox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/>
              <a:t>Opera</a:t>
            </a:r>
          </a:p>
          <a:p>
            <a:endParaRPr lang="fr-FR" sz="1400"/>
          </a:p>
          <a:p>
            <a:r>
              <a:rPr lang="fr-FR" sz="1400" b="1"/>
              <a:t>En cas de problème</a:t>
            </a:r>
            <a:r>
              <a:rPr lang="fr-FR" sz="1400"/>
              <a:t> rencontré dans la navigation tels que des boutons inactifs ou des champs de formulaire inactifs (liste déroulante...), il est conseillé de </a:t>
            </a:r>
            <a:r>
              <a:rPr lang="fr-FR" sz="1400" b="1"/>
              <a:t>mettre à jour le navigateur </a:t>
            </a:r>
            <a:r>
              <a:rPr lang="fr-FR" sz="1400"/>
              <a:t>utilisé avec la version la plus récente.</a:t>
            </a:r>
            <a:endParaRPr lang="fr-FR" sz="1400" kern="0"/>
          </a:p>
        </p:txBody>
      </p:sp>
    </p:spTree>
    <p:extLst>
      <p:ext uri="{BB962C8B-B14F-4D97-AF65-F5344CB8AC3E}">
        <p14:creationId xmlns:p14="http://schemas.microsoft.com/office/powerpoint/2010/main" val="280259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966F8-AD48-43DB-B826-14AE5F52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Guides utilisateur « Compte asso » + Plan national de développement de l’UFOLEP</a:t>
            </a: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C65F37BC-1D72-4EB1-A588-5847BAA6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64" y="1727200"/>
            <a:ext cx="3208103" cy="441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269D6E2-32B6-4F40-9146-6720D4580425}"/>
              </a:ext>
            </a:extLst>
          </p:cNvPr>
          <p:cNvSpPr txBox="1">
            <a:spLocks/>
          </p:cNvSpPr>
          <p:nvPr/>
        </p:nvSpPr>
        <p:spPr bwMode="auto">
          <a:xfrm rot="20607329">
            <a:off x="5241521" y="3404073"/>
            <a:ext cx="2997010" cy="3730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800" b="1" kern="0"/>
              <a:t>PND UFOLEP 2016-2020</a:t>
            </a:r>
          </a:p>
        </p:txBody>
      </p:sp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9EFA8164-C8F9-4CB5-BFDB-8E54540E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96" y="1727200"/>
            <a:ext cx="4589231" cy="451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36EA35D-2196-4876-8AF3-6441AC0C2EF2}"/>
              </a:ext>
            </a:extLst>
          </p:cNvPr>
          <p:cNvSpPr txBox="1">
            <a:spLocks/>
          </p:cNvSpPr>
          <p:nvPr/>
        </p:nvSpPr>
        <p:spPr bwMode="auto">
          <a:xfrm rot="20607329">
            <a:off x="152798" y="3052811"/>
            <a:ext cx="2018130" cy="41300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400" b="1" kern="0"/>
              <a:t>GUIDE UTILISATEUR</a:t>
            </a:r>
          </a:p>
        </p:txBody>
      </p:sp>
    </p:spTree>
    <p:extLst>
      <p:ext uri="{BB962C8B-B14F-4D97-AF65-F5344CB8AC3E}">
        <p14:creationId xmlns:p14="http://schemas.microsoft.com/office/powerpoint/2010/main" val="264825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mme, noir, boule&#10;&#10;Description générée automatiquement">
            <a:extLst>
              <a:ext uri="{FF2B5EF4-FFF2-40B4-BE49-F238E27FC236}">
                <a16:creationId xmlns:a16="http://schemas.microsoft.com/office/drawing/2014/main" id="{71CC2471-0348-4DDB-8841-A9A085417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1" t="22147" r="8291" b="32429"/>
          <a:stretch/>
        </p:blipFill>
        <p:spPr>
          <a:xfrm flipH="1">
            <a:off x="6346556" y="341110"/>
            <a:ext cx="1976035" cy="1490943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B625FB2-6D60-EA4C-8505-07BE397D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970" y="991773"/>
            <a:ext cx="7995621" cy="1883485"/>
          </a:xfrm>
        </p:spPr>
        <p:txBody>
          <a:bodyPr/>
          <a:lstStyle/>
          <a:p>
            <a:pPr algn="ctr"/>
            <a:r>
              <a:rPr lang="fr-FR" dirty="0"/>
              <a:t>ANS* UFOLEP IDF 2022 </a:t>
            </a:r>
          </a:p>
          <a:p>
            <a:pPr algn="ctr"/>
            <a:r>
              <a:rPr lang="fr-FR" dirty="0"/>
              <a:t>Code LCA** : 1918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4429C3-5845-AC49-A208-D92090AB1C10}"/>
              </a:ext>
            </a:extLst>
          </p:cNvPr>
          <p:cNvSpPr txBox="1"/>
          <p:nvPr/>
        </p:nvSpPr>
        <p:spPr>
          <a:xfrm>
            <a:off x="113516" y="5866227"/>
            <a:ext cx="26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Agence Nationale du Sport</a:t>
            </a:r>
          </a:p>
          <a:p>
            <a:r>
              <a:rPr lang="fr-FR" dirty="0"/>
              <a:t>** Le Compte Asso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987ED7-E0B8-D849-AF1C-BEDBCCC5F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41" y="2216076"/>
            <a:ext cx="4037447" cy="37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Eligibilité des dossiers…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F52718-EF36-E342-82A8-8A29FA326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fr-FR" sz="2000" b="1" dirty="0"/>
              <a:t>Préalable</a:t>
            </a:r>
            <a:r>
              <a:rPr lang="fr-FR" sz="2000" dirty="0"/>
              <a:t> : les projets doivent </a:t>
            </a:r>
            <a:r>
              <a:rPr lang="fr-FR" sz="2000" dirty="0" err="1"/>
              <a:t>être</a:t>
            </a:r>
            <a:r>
              <a:rPr lang="fr-FR" sz="2000" dirty="0"/>
              <a:t> </a:t>
            </a:r>
            <a:r>
              <a:rPr lang="fr-FR" sz="2000" dirty="0" err="1"/>
              <a:t>portés</a:t>
            </a:r>
            <a:r>
              <a:rPr lang="fr-FR" sz="2000" dirty="0"/>
              <a:t> par des associations </a:t>
            </a:r>
            <a:r>
              <a:rPr lang="fr-FR" sz="2000" dirty="0" err="1"/>
              <a:t>affiliées</a:t>
            </a:r>
            <a:r>
              <a:rPr lang="fr-FR" sz="2000" dirty="0"/>
              <a:t> à l’UFOLEP et les actions n-1 financées par l’ANS devront-être justifiées.</a:t>
            </a:r>
          </a:p>
          <a:p>
            <a:endParaRPr lang="fr-FR" sz="2000" dirty="0"/>
          </a:p>
          <a:p>
            <a:r>
              <a:rPr lang="fr-FR" sz="2000" dirty="0"/>
              <a:t>Un minimum de 10 </a:t>
            </a:r>
            <a:r>
              <a:rPr lang="fr-FR" sz="2000" dirty="0" err="1"/>
              <a:t>adhérent.e.s</a:t>
            </a:r>
            <a:r>
              <a:rPr lang="fr-FR" sz="2000" dirty="0"/>
              <a:t> et l’</a:t>
            </a:r>
            <a:r>
              <a:rPr lang="fr-FR" sz="2000" dirty="0" err="1"/>
              <a:t>adhésion</a:t>
            </a:r>
            <a:r>
              <a:rPr lang="fr-FR" sz="2000" dirty="0"/>
              <a:t> de l’ensemble des membres du Conseil d’Administration, à l’UFOLEP sont </a:t>
            </a:r>
            <a:r>
              <a:rPr lang="fr-FR" sz="2000" dirty="0" err="1"/>
              <a:t>exigés</a:t>
            </a:r>
            <a:r>
              <a:rPr lang="fr-FR" sz="2000" dirty="0"/>
              <a:t> au moment du </a:t>
            </a:r>
            <a:r>
              <a:rPr lang="fr-FR" sz="2000" dirty="0" err="1"/>
              <a:t>dépôt</a:t>
            </a:r>
            <a:r>
              <a:rPr lang="fr-FR" sz="2000" dirty="0"/>
              <a:t> de dossier </a:t>
            </a:r>
          </a:p>
          <a:p>
            <a:r>
              <a:rPr lang="fr-FR" sz="2000" dirty="0"/>
              <a:t>La liste des membres du Conseil d’administration devra </a:t>
            </a:r>
            <a:r>
              <a:rPr lang="fr-FR" sz="2000" dirty="0" err="1"/>
              <a:t>être</a:t>
            </a:r>
            <a:r>
              <a:rPr lang="fr-FR" sz="2000" dirty="0"/>
              <a:t> </a:t>
            </a:r>
            <a:r>
              <a:rPr lang="fr-FR" sz="2000" dirty="0" err="1"/>
              <a:t>déposé</a:t>
            </a:r>
            <a:r>
              <a:rPr lang="fr-FR" sz="2000" dirty="0"/>
              <a:t>́ sur LCA comme les autres pièces </a:t>
            </a:r>
            <a:r>
              <a:rPr lang="fr-FR" sz="2000" dirty="0" err="1"/>
              <a:t>demandées</a:t>
            </a:r>
            <a:r>
              <a:rPr lang="fr-FR" sz="2000" dirty="0"/>
              <a:t>,</a:t>
            </a:r>
          </a:p>
          <a:p>
            <a:endParaRPr lang="fr-FR" sz="2000" dirty="0"/>
          </a:p>
          <a:p>
            <a:r>
              <a:rPr lang="fr-FR" sz="2000" dirty="0"/>
              <a:t>Les montants </a:t>
            </a:r>
            <a:r>
              <a:rPr lang="fr-FR" sz="2000" dirty="0" err="1"/>
              <a:t>accordés</a:t>
            </a:r>
            <a:r>
              <a:rPr lang="fr-FR" sz="2000" dirty="0"/>
              <a:t> seront </a:t>
            </a:r>
            <a:r>
              <a:rPr lang="fr-FR" sz="2000" dirty="0" err="1"/>
              <a:t>plafonnés</a:t>
            </a:r>
            <a:r>
              <a:rPr lang="fr-FR" sz="2000" dirty="0"/>
              <a:t> selon le </a:t>
            </a:r>
            <a:r>
              <a:rPr lang="fr-FR" sz="2000" dirty="0" err="1"/>
              <a:t>barème</a:t>
            </a:r>
            <a:r>
              <a:rPr lang="fr-FR" sz="2000" dirty="0"/>
              <a:t> suivant 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10 et 20 </a:t>
            </a:r>
            <a:r>
              <a:rPr lang="fr-FR" sz="1800" dirty="0" err="1"/>
              <a:t>adhésions</a:t>
            </a:r>
            <a:r>
              <a:rPr lang="fr-FR" sz="1800" dirty="0"/>
              <a:t> = 1 500 € maximum de subvention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21 et 40 </a:t>
            </a:r>
            <a:r>
              <a:rPr lang="fr-FR" sz="1800" dirty="0" err="1"/>
              <a:t>adhésions</a:t>
            </a:r>
            <a:r>
              <a:rPr lang="fr-FR" sz="1800" dirty="0"/>
              <a:t> = 3 000 € maximum de subvention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41 et 60 </a:t>
            </a:r>
            <a:r>
              <a:rPr lang="fr-FR" sz="1800" dirty="0" err="1"/>
              <a:t>adhésions</a:t>
            </a:r>
            <a:r>
              <a:rPr lang="fr-FR" sz="1800" dirty="0"/>
              <a:t> = 5 000 € maximum de subvention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91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encore…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F52718-EF36-E342-82A8-8A29FA326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fr-FR" sz="2000" dirty="0"/>
              <a:t>Le montage financier du projet devra faire apparaitre une part d’</a:t>
            </a:r>
            <a:r>
              <a:rPr lang="fr-FR" sz="2000" b="1" dirty="0"/>
              <a:t>autofinancement</a:t>
            </a:r>
            <a:r>
              <a:rPr lang="fr-FR" sz="2000" dirty="0"/>
              <a:t> et/ou de </a:t>
            </a:r>
            <a:r>
              <a:rPr lang="fr-FR" sz="2000" b="1" dirty="0"/>
              <a:t>cofinancement</a:t>
            </a:r>
            <a:r>
              <a:rPr lang="fr-FR" sz="2000" dirty="0"/>
              <a:t> ; </a:t>
            </a:r>
          </a:p>
          <a:p>
            <a:endParaRPr lang="fr-FR" sz="2000" dirty="0"/>
          </a:p>
          <a:p>
            <a:r>
              <a:rPr lang="fr-FR" sz="2000" dirty="0"/>
              <a:t>Les projets devront entrer dans les </a:t>
            </a:r>
            <a:r>
              <a:rPr lang="fr-FR" sz="2000" dirty="0" err="1"/>
              <a:t>priorités</a:t>
            </a:r>
            <a:r>
              <a:rPr lang="fr-FR" sz="2000" dirty="0"/>
              <a:t> </a:t>
            </a:r>
            <a:r>
              <a:rPr lang="fr-FR" sz="2000" dirty="0" err="1"/>
              <a:t>fédérales</a:t>
            </a:r>
            <a:r>
              <a:rPr lang="fr-FR" sz="2000" dirty="0"/>
              <a:t> à travers un projet associatif en lien avec le projet sportif de l’UFOLEP ; </a:t>
            </a:r>
          </a:p>
          <a:p>
            <a:endParaRPr lang="fr-FR" sz="2000" dirty="0"/>
          </a:p>
          <a:p>
            <a:r>
              <a:rPr lang="fr-FR" sz="2000" dirty="0"/>
              <a:t>Le public touché devra obligatoirement </a:t>
            </a:r>
            <a:r>
              <a:rPr lang="fr-FR" sz="2000" dirty="0" err="1"/>
              <a:t>être</a:t>
            </a:r>
            <a:r>
              <a:rPr lang="fr-FR" sz="2000" dirty="0"/>
              <a:t> </a:t>
            </a:r>
            <a:r>
              <a:rPr lang="fr-FR" sz="2000" dirty="0" err="1"/>
              <a:t>fédéré</a:t>
            </a:r>
            <a:r>
              <a:rPr lang="fr-FR" sz="2000" dirty="0"/>
              <a:t> au terme du projet (licences, ou TIPO) et recensé sur la base </a:t>
            </a:r>
            <a:r>
              <a:rPr lang="fr-FR" sz="2000" dirty="0" err="1"/>
              <a:t>webaffiligue.org</a:t>
            </a:r>
            <a:r>
              <a:rPr lang="fr-FR" sz="2000" dirty="0"/>
              <a:t> ; </a:t>
            </a:r>
          </a:p>
          <a:p>
            <a:r>
              <a:rPr lang="fr-FR" sz="2000" dirty="0"/>
              <a:t> </a:t>
            </a:r>
          </a:p>
          <a:p>
            <a:r>
              <a:rPr lang="fr-FR" sz="2000" dirty="0"/>
              <a:t>Les associations / clubs pourront </a:t>
            </a:r>
            <a:r>
              <a:rPr lang="fr-FR" sz="2000" dirty="0" err="1"/>
              <a:t>déposer</a:t>
            </a:r>
            <a:r>
              <a:rPr lang="fr-FR" sz="2000" dirty="0"/>
              <a:t> 3 actions maximum; </a:t>
            </a:r>
          </a:p>
          <a:p>
            <a:endParaRPr lang="fr-FR" sz="2000" dirty="0"/>
          </a:p>
          <a:p>
            <a:r>
              <a:rPr lang="fr-FR" sz="2000" dirty="0"/>
              <a:t>L’évaluation des actions financées en N-1 doit avoir été transmise.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36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sera le montant de la subvention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606" y="1545336"/>
            <a:ext cx="8215666" cy="47792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C’est environ 15 000 € qui seront à répartir sur notre centaine d’associations contre 13 300 € la saison dernière.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La subvention attribuée est à minima de 1500 € répartie su 2 actions maximum.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Nous avons fait le choix d’accompagner 10 associations.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5 clubs, l’an passé ont bénéficié du CNDS avec des sommes allant de 4 000 à 1 800 €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Priorité sera donné aux projets visant la diversification de l’offre ordinaire de pratique et la conquête de nouveaux licenciés.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Dans le cas où l’association est </a:t>
            </a:r>
            <a:r>
              <a:rPr lang="fr-FR" sz="1800" dirty="0" err="1"/>
              <a:t>affiliée</a:t>
            </a:r>
            <a:r>
              <a:rPr lang="fr-FR" sz="1800" dirty="0"/>
              <a:t> à plusieurs </a:t>
            </a:r>
            <a:r>
              <a:rPr lang="fr-FR" sz="1800" dirty="0" err="1"/>
              <a:t>fédérations</a:t>
            </a:r>
            <a:r>
              <a:rPr lang="fr-FR" sz="1800" dirty="0"/>
              <a:t>, elle devra, pour une </a:t>
            </a:r>
            <a:r>
              <a:rPr lang="fr-FR" sz="1800" dirty="0" err="1"/>
              <a:t>même</a:t>
            </a:r>
            <a:r>
              <a:rPr lang="fr-FR" sz="1800" dirty="0"/>
              <a:t> action, effectuer une seule demande de subvention à l’une d’entre elles.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7034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966F8-AD48-43DB-B826-14AE5F52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3" y="947659"/>
            <a:ext cx="8208114" cy="609599"/>
          </a:xfrm>
        </p:spPr>
        <p:txBody>
          <a:bodyPr/>
          <a:lstStyle/>
          <a:p>
            <a:r>
              <a:rPr lang="fr-FR" dirty="0"/>
              <a:t>Priorités de l’ANS et fédérales UFOLEP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43D9D-F72D-8343-8847-407C9038C6C0}"/>
              </a:ext>
            </a:extLst>
          </p:cNvPr>
          <p:cNvSpPr/>
          <p:nvPr/>
        </p:nvSpPr>
        <p:spPr>
          <a:xfrm>
            <a:off x="344245" y="1471196"/>
            <a:ext cx="85517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Féminisation de la pratique sportive </a:t>
            </a:r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rgbClr val="006DBF"/>
              </a:solidFill>
              <a:latin typeface="Calibri" panose="020F0502020204030204" pitchFamily="34" charset="0"/>
            </a:endParaRPr>
          </a:p>
          <a:p>
            <a:r>
              <a:rPr lang="fr-FR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Développement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 de la pratique sportive en direction des personnes handicapées ou empêchées.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latin typeface="Calibri" panose="020F0502020204030204" pitchFamily="34" charset="0"/>
              </a:rPr>
              <a:t>Les clubs </a:t>
            </a:r>
            <a:r>
              <a:rPr lang="fr-FR" dirty="0" err="1">
                <a:latin typeface="Calibri" panose="020F0502020204030204" pitchFamily="34" charset="0"/>
              </a:rPr>
              <a:t>bénéficiant</a:t>
            </a:r>
            <a:r>
              <a:rPr lang="fr-FR" dirty="0">
                <a:latin typeface="Calibri" panose="020F0502020204030204" pitchFamily="34" charset="0"/>
              </a:rPr>
              <a:t> du soutien de l’Agence nationale du Sport par le biais de cette campagne de subvention, devront recenser leurs </a:t>
            </a:r>
            <a:r>
              <a:rPr lang="fr-FR" dirty="0" err="1">
                <a:latin typeface="Calibri" panose="020F0502020204030204" pitchFamily="34" charset="0"/>
              </a:rPr>
              <a:t>activités</a:t>
            </a:r>
            <a:r>
              <a:rPr lang="fr-FR" dirty="0">
                <a:latin typeface="Calibri" panose="020F0502020204030204" pitchFamily="34" charset="0"/>
              </a:rPr>
              <a:t> dans le </a:t>
            </a:r>
            <a:r>
              <a:rPr lang="fr-FR" dirty="0" err="1">
                <a:latin typeface="Calibri" panose="020F0502020204030204" pitchFamily="34" charset="0"/>
              </a:rPr>
              <a:t>Handiguide</a:t>
            </a:r>
            <a:r>
              <a:rPr lang="fr-FR" dirty="0">
                <a:latin typeface="Calibri" panose="020F0502020204030204" pitchFamily="34" charset="0"/>
              </a:rPr>
              <a:t> des Sports à partir du lien suivant : </a:t>
            </a:r>
            <a:r>
              <a:rPr lang="fr-FR" dirty="0" err="1">
                <a:solidFill>
                  <a:srgbClr val="0260BF"/>
                </a:solidFill>
                <a:latin typeface="Calibri" panose="020F0502020204030204" pitchFamily="34" charset="0"/>
              </a:rPr>
              <a:t>www.handiguide.sports.gouv.fr</a:t>
            </a:r>
            <a:r>
              <a:rPr lang="fr-FR" dirty="0">
                <a:solidFill>
                  <a:srgbClr val="0260BF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. </a:t>
            </a:r>
            <a:endParaRPr lang="fr-FR" dirty="0"/>
          </a:p>
          <a:p>
            <a:endParaRPr lang="fr-FR" b="1" dirty="0">
              <a:solidFill>
                <a:srgbClr val="006DBF"/>
              </a:solidFill>
              <a:latin typeface="Calibri" panose="020F050202020403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Les orientations nationales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latin typeface="Calibri" panose="020F0502020204030204" pitchFamily="34" charset="0"/>
              </a:rPr>
              <a:t>Au regard du projet sportif de l’UFOLEP pour 2021-2024, les associations pourront </a:t>
            </a:r>
            <a:r>
              <a:rPr lang="fr-FR" dirty="0" err="1">
                <a:latin typeface="Calibri" panose="020F0502020204030204" pitchFamily="34" charset="0"/>
              </a:rPr>
              <a:t>déposer</a:t>
            </a:r>
            <a:r>
              <a:rPr lang="fr-FR" dirty="0">
                <a:latin typeface="Calibri" panose="020F0502020204030204" pitchFamily="34" charset="0"/>
              </a:rPr>
              <a:t> des subventions sur un grand nombre de dispositifs </a:t>
            </a:r>
            <a:r>
              <a:rPr lang="fr-FR" dirty="0" err="1">
                <a:latin typeface="Calibri" panose="020F0502020204030204" pitchFamily="34" charset="0"/>
              </a:rPr>
              <a:t>fédéraux</a:t>
            </a:r>
            <a:r>
              <a:rPr lang="fr-FR" dirty="0">
                <a:latin typeface="Calibri" panose="020F0502020204030204" pitchFamily="34" charset="0"/>
              </a:rPr>
              <a:t> : </a:t>
            </a:r>
            <a:endParaRPr lang="fr-FR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2C978962-87FE-5341-8C7E-3E02BC189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63738"/>
              </p:ext>
            </p:extLst>
          </p:nvPr>
        </p:nvGraphicFramePr>
        <p:xfrm>
          <a:off x="344244" y="3717965"/>
          <a:ext cx="8208114" cy="2493074"/>
        </p:xfrm>
        <a:graphic>
          <a:graphicData uri="http://schemas.openxmlformats.org/drawingml/2006/table">
            <a:tbl>
              <a:tblPr firstRow="1" bandRow="1"/>
              <a:tblGrid>
                <a:gridCol w="2736038">
                  <a:extLst>
                    <a:ext uri="{9D8B030D-6E8A-4147-A177-3AD203B41FA5}">
                      <a16:colId xmlns:a16="http://schemas.microsoft.com/office/drawing/2014/main" val="2919440645"/>
                    </a:ext>
                  </a:extLst>
                </a:gridCol>
                <a:gridCol w="2736038">
                  <a:extLst>
                    <a:ext uri="{9D8B030D-6E8A-4147-A177-3AD203B41FA5}">
                      <a16:colId xmlns:a16="http://schemas.microsoft.com/office/drawing/2014/main" val="3266792447"/>
                    </a:ext>
                  </a:extLst>
                </a:gridCol>
                <a:gridCol w="2736038">
                  <a:extLst>
                    <a:ext uri="{9D8B030D-6E8A-4147-A177-3AD203B41FA5}">
                      <a16:colId xmlns:a16="http://schemas.microsoft.com/office/drawing/2014/main" val="3656128630"/>
                    </a:ext>
                  </a:extLst>
                </a:gridCol>
              </a:tblGrid>
              <a:tr h="359474">
                <a:tc>
                  <a:txBody>
                    <a:bodyPr/>
                    <a:lstStyle/>
                    <a:p>
                      <a:r>
                        <a:rPr lang="fr-FR" b="1" dirty="0"/>
                        <a:t>Développement de la pratique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Promotion du « Sport Santé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/>
                        <a:t>Dév</a:t>
                      </a:r>
                      <a:r>
                        <a:rPr lang="fr-FR" b="1" dirty="0"/>
                        <a:t>. de l’éthique citoyenne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964641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Eduction par le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Projet  »Sport Santé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Evènementiel sportif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44832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Vie sportive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Formation fédérale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69547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Multisport adulte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Séjours socio sportif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97008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Plan vélo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Secourisme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05159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Activité de la forme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66563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Femmes et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85910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r>
                        <a:rPr lang="fr-FR" dirty="0"/>
                        <a:t>Sport sénior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6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1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BC0AA05-C1CD-4A26-AB5C-9265F48B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505852">
            <a:off x="9417943" y="957440"/>
            <a:ext cx="2723586" cy="8537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Pour plus d’informations Contactez votre comité départemental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F1D0FE0-D464-4DDA-A216-6C37B8BA76B7}"/>
              </a:ext>
            </a:extLst>
          </p:cNvPr>
          <p:cNvSpPr txBox="1">
            <a:spLocks/>
          </p:cNvSpPr>
          <p:nvPr/>
        </p:nvSpPr>
        <p:spPr bwMode="auto">
          <a:xfrm>
            <a:off x="367469" y="1079539"/>
            <a:ext cx="8409061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kern="0" dirty="0"/>
              <a:t>Arbitrage</a:t>
            </a:r>
          </a:p>
        </p:txBody>
      </p:sp>
      <p:sp>
        <p:nvSpPr>
          <p:cNvPr id="11" name="Rectangle 61">
            <a:extLst>
              <a:ext uri="{FF2B5EF4-FFF2-40B4-BE49-F238E27FC236}">
                <a16:creationId xmlns:a16="http://schemas.microsoft.com/office/drawing/2014/main" id="{C967202A-2A1F-6141-9C4E-CF6A19CA6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69" y="1689138"/>
            <a:ext cx="864953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 cas d’arbitrage des projets la commission territoriale s’appuiera sur les indicateurs suivants 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Pertinence du projet au regard du projet sportif de l’UFOLEP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 dirty="0" err="1">
                <a:latin typeface="+mn-lt"/>
              </a:rPr>
              <a:t>Cohérence</a:t>
            </a:r>
            <a:r>
              <a:rPr lang="fr-FR" sz="2000" dirty="0">
                <a:latin typeface="+mn-lt"/>
              </a:rPr>
              <a:t> budgétaire des actions via </a:t>
            </a:r>
            <a:r>
              <a:rPr lang="fr-FR" sz="2000" dirty="0" err="1">
                <a:latin typeface="+mn-lt"/>
              </a:rPr>
              <a:t>éventuellement</a:t>
            </a:r>
            <a:r>
              <a:rPr lang="fr-FR" sz="2000" dirty="0">
                <a:latin typeface="+mn-lt"/>
              </a:rPr>
              <a:t> des partenariats ou </a:t>
            </a:r>
            <a:r>
              <a:rPr lang="fr-FR" sz="2000" dirty="0" err="1">
                <a:latin typeface="+mn-lt"/>
              </a:rPr>
              <a:t>levées</a:t>
            </a:r>
            <a:r>
              <a:rPr lang="fr-FR" sz="2000" dirty="0">
                <a:latin typeface="+mn-lt"/>
              </a:rPr>
              <a:t> de fond lorsqu’ils sont possibles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</a:rPr>
              <a:t>Nombre de </a:t>
            </a:r>
            <a:r>
              <a:rPr lang="fr-FR" sz="2000" dirty="0" err="1">
                <a:latin typeface="+mn-lt"/>
              </a:rPr>
              <a:t>bénéficiaires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touchés</a:t>
            </a:r>
            <a:r>
              <a:rPr lang="fr-FR" sz="2000" dirty="0">
                <a:latin typeface="+mn-lt"/>
              </a:rPr>
              <a:t> par l’action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</a:rPr>
              <a:t>Nombre d’</a:t>
            </a:r>
            <a:r>
              <a:rPr lang="fr-FR" sz="2000" dirty="0" err="1">
                <a:latin typeface="+mn-lt"/>
              </a:rPr>
              <a:t>adhérent.e.s</a:t>
            </a:r>
            <a:r>
              <a:rPr lang="fr-FR" sz="2000" dirty="0">
                <a:latin typeface="+mn-lt"/>
              </a:rPr>
              <a:t> de l’UFOLEP dans la structure / Nombre de licencié.</a:t>
            </a:r>
            <a:r>
              <a:rPr lang="fr-FR" sz="2000" dirty="0" err="1">
                <a:latin typeface="+mn-lt"/>
              </a:rPr>
              <a:t>e.s</a:t>
            </a:r>
            <a:r>
              <a:rPr lang="fr-FR" sz="2000" dirty="0">
                <a:latin typeface="+mn-lt"/>
              </a:rPr>
              <a:t> dans l’association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</a:rPr>
              <a:t>Nombre d’</a:t>
            </a:r>
            <a:r>
              <a:rPr lang="fr-FR" sz="2000" dirty="0" err="1">
                <a:latin typeface="+mn-lt"/>
              </a:rPr>
              <a:t>années</a:t>
            </a:r>
            <a:r>
              <a:rPr lang="fr-FR" sz="2000" dirty="0">
                <a:latin typeface="+mn-lt"/>
              </a:rPr>
              <a:t> d’affiliation </a:t>
            </a:r>
            <a:r>
              <a:rPr lang="fr-FR" sz="2000" dirty="0" err="1">
                <a:latin typeface="+mn-lt"/>
              </a:rPr>
              <a:t>auprès</a:t>
            </a:r>
            <a:r>
              <a:rPr lang="fr-FR" sz="2000" dirty="0">
                <a:latin typeface="+mn-lt"/>
              </a:rPr>
              <a:t> de l’UFOLEP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86" name="Picture 62" descr="page2image50363008">
            <a:extLst>
              <a:ext uri="{FF2B5EF4-FFF2-40B4-BE49-F238E27FC236}">
                <a16:creationId xmlns:a16="http://schemas.microsoft.com/office/drawing/2014/main" id="{71695870-78D4-3C4E-AD30-C8E3D3A6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page2image50342784">
            <a:extLst>
              <a:ext uri="{FF2B5EF4-FFF2-40B4-BE49-F238E27FC236}">
                <a16:creationId xmlns:a16="http://schemas.microsoft.com/office/drawing/2014/main" id="{6A5C7D6F-2B71-664B-B4FF-28089AAA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6538"/>
            <a:ext cx="1625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page2image50395008">
            <a:extLst>
              <a:ext uri="{FF2B5EF4-FFF2-40B4-BE49-F238E27FC236}">
                <a16:creationId xmlns:a16="http://schemas.microsoft.com/office/drawing/2014/main" id="{B06497EB-40DA-464C-ACE9-F55A2DF0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page2image50381184">
            <a:extLst>
              <a:ext uri="{FF2B5EF4-FFF2-40B4-BE49-F238E27FC236}">
                <a16:creationId xmlns:a16="http://schemas.microsoft.com/office/drawing/2014/main" id="{7ECFEC39-0526-694B-893D-8BFA6F62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page2image50384832">
            <a:extLst>
              <a:ext uri="{FF2B5EF4-FFF2-40B4-BE49-F238E27FC236}">
                <a16:creationId xmlns:a16="http://schemas.microsoft.com/office/drawing/2014/main" id="{3A94A9DF-6EFC-AF48-A898-E8E56BF9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236538"/>
            <a:ext cx="1625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page2image50382528">
            <a:extLst>
              <a:ext uri="{FF2B5EF4-FFF2-40B4-BE49-F238E27FC236}">
                <a16:creationId xmlns:a16="http://schemas.microsoft.com/office/drawing/2014/main" id="{13727CF2-6D65-BA42-B1D7-A75916E3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page2image50394048">
            <a:extLst>
              <a:ext uri="{FF2B5EF4-FFF2-40B4-BE49-F238E27FC236}">
                <a16:creationId xmlns:a16="http://schemas.microsoft.com/office/drawing/2014/main" id="{E3AD13A8-3541-E144-89BE-3C2E8E61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page2image50379968">
            <a:extLst>
              <a:ext uri="{FF2B5EF4-FFF2-40B4-BE49-F238E27FC236}">
                <a16:creationId xmlns:a16="http://schemas.microsoft.com/office/drawing/2014/main" id="{1FEF320D-5449-BA4C-BD63-71CFF554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0" y="236538"/>
            <a:ext cx="1625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page2image50375936">
            <a:extLst>
              <a:ext uri="{FF2B5EF4-FFF2-40B4-BE49-F238E27FC236}">
                <a16:creationId xmlns:a16="http://schemas.microsoft.com/office/drawing/2014/main" id="{2E22102C-B4B7-9641-B6B3-7D42A2EC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page2image50373632">
            <a:extLst>
              <a:ext uri="{FF2B5EF4-FFF2-40B4-BE49-F238E27FC236}">
                <a16:creationId xmlns:a16="http://schemas.microsoft.com/office/drawing/2014/main" id="{11D0187B-BE36-F545-A2A2-FED1F1E8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page2image50368448">
            <a:extLst>
              <a:ext uri="{FF2B5EF4-FFF2-40B4-BE49-F238E27FC236}">
                <a16:creationId xmlns:a16="http://schemas.microsoft.com/office/drawing/2014/main" id="{EB8B7B2E-5405-C846-8873-30D2F1AF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page2image50366912">
            <a:extLst>
              <a:ext uri="{FF2B5EF4-FFF2-40B4-BE49-F238E27FC236}">
                <a16:creationId xmlns:a16="http://schemas.microsoft.com/office/drawing/2014/main" id="{5ED2746A-5856-BE4B-8C14-5807FC07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page2image50376512">
            <a:extLst>
              <a:ext uri="{FF2B5EF4-FFF2-40B4-BE49-F238E27FC236}">
                <a16:creationId xmlns:a16="http://schemas.microsoft.com/office/drawing/2014/main" id="{6D2BA20A-7553-6049-B307-203DE4E1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page2image50373440">
            <a:extLst>
              <a:ext uri="{FF2B5EF4-FFF2-40B4-BE49-F238E27FC236}">
                <a16:creationId xmlns:a16="http://schemas.microsoft.com/office/drawing/2014/main" id="{89499D10-8FF2-6F4D-9BD0-0E752500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page2image50364992">
            <a:extLst>
              <a:ext uri="{FF2B5EF4-FFF2-40B4-BE49-F238E27FC236}">
                <a16:creationId xmlns:a16="http://schemas.microsoft.com/office/drawing/2014/main" id="{244393AF-87B7-334C-B089-27E77C8E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page2image50378048">
            <a:extLst>
              <a:ext uri="{FF2B5EF4-FFF2-40B4-BE49-F238E27FC236}">
                <a16:creationId xmlns:a16="http://schemas.microsoft.com/office/drawing/2014/main" id="{C2D79E53-7CD8-4247-B9B7-783080C4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page2image50376320">
            <a:extLst>
              <a:ext uri="{FF2B5EF4-FFF2-40B4-BE49-F238E27FC236}">
                <a16:creationId xmlns:a16="http://schemas.microsoft.com/office/drawing/2014/main" id="{DF35443A-9487-594D-9626-0DF87A6B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0" y="236538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page2image50379392">
            <a:extLst>
              <a:ext uri="{FF2B5EF4-FFF2-40B4-BE49-F238E27FC236}">
                <a16:creationId xmlns:a16="http://schemas.microsoft.com/office/drawing/2014/main" id="{69FF45BB-0280-D348-A826-8D0FAADC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page2image50377856">
            <a:extLst>
              <a:ext uri="{FF2B5EF4-FFF2-40B4-BE49-F238E27FC236}">
                <a16:creationId xmlns:a16="http://schemas.microsoft.com/office/drawing/2014/main" id="{6FAFC838-97DB-4241-A6EE-AAEBDBE7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0" y="236538"/>
            <a:ext cx="252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5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FE1F89-22EB-B74D-B26D-DA266CA2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619825"/>
            <a:ext cx="7745506" cy="43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hlinkClick r:id="rId2" action="ppaction://hlinksldjump"/>
            <a:extLst>
              <a:ext uri="{FF2B5EF4-FFF2-40B4-BE49-F238E27FC236}">
                <a16:creationId xmlns:a16="http://schemas.microsoft.com/office/drawing/2014/main" id="{FC414002-FF36-4E62-A4FB-3A51B402D626}"/>
              </a:ext>
            </a:extLst>
          </p:cNvPr>
          <p:cNvSpPr txBox="1">
            <a:spLocks/>
          </p:cNvSpPr>
          <p:nvPr/>
        </p:nvSpPr>
        <p:spPr bwMode="auto">
          <a:xfrm>
            <a:off x="494268" y="1152190"/>
            <a:ext cx="8155460" cy="26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EE8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000" b="1" kern="0" dirty="0">
                <a:solidFill>
                  <a:srgbClr val="FF9900"/>
                </a:solidFill>
              </a:rPr>
              <a:t>Comment faire ma demande de subvention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5F93D4-D770-45F6-9E34-72BE1404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7" t="18815" r="8724" b="26814"/>
          <a:stretch/>
        </p:blipFill>
        <p:spPr>
          <a:xfrm flipH="1">
            <a:off x="3317377" y="3955856"/>
            <a:ext cx="250924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05402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492287-714b-4106-9d20-be5aaeff8774">
      <UserInfo>
        <DisplayName>Benoit BEAUR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3B0581C7471468B49203601CB7D29" ma:contentTypeVersion="4" ma:contentTypeDescription="Crée un document." ma:contentTypeScope="" ma:versionID="b7583b720b39abd466bd9d8be3c87a4d">
  <xsd:schema xmlns:xsd="http://www.w3.org/2001/XMLSchema" xmlns:xs="http://www.w3.org/2001/XMLSchema" xmlns:p="http://schemas.microsoft.com/office/2006/metadata/properties" xmlns:ns2="83fab6de-d0e6-419c-8546-c8f83f63f312" xmlns:ns3="d0492287-714b-4106-9d20-be5aaeff8774" targetNamespace="http://schemas.microsoft.com/office/2006/metadata/properties" ma:root="true" ma:fieldsID="7e4370c85ac0369695bfa55a319f79e7" ns2:_="" ns3:_="">
    <xsd:import namespace="83fab6de-d0e6-419c-8546-c8f83f63f312"/>
    <xsd:import namespace="d0492287-714b-4106-9d20-be5aaeff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ab6de-d0e6-419c-8546-c8f83f63f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92287-714b-4106-9d20-be5aaeff8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46E4C8-9023-4038-B22A-42BD6031136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0492287-714b-4106-9d20-be5aaeff8774"/>
    <ds:schemaRef ds:uri="83fab6de-d0e6-419c-8546-c8f83f63f3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C9BF61-42D4-4A99-85DA-3E209C022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0C30A-C076-4281-9ECF-B1D92188DFC0}">
  <ds:schemaRefs>
    <ds:schemaRef ds:uri="83fab6de-d0e6-419c-8546-c8f83f63f312"/>
    <ds:schemaRef ds:uri="d0492287-714b-4106-9d20-be5aaeff87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769</Words>
  <Application>Microsoft Macintosh PowerPoint</Application>
  <PresentationFormat>Affichage à l'écran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Nouvelle présentation</vt:lpstr>
      <vt:lpstr>Présentation PowerPoint</vt:lpstr>
      <vt:lpstr>Présentation PowerPoint</vt:lpstr>
      <vt:lpstr>Eligibilité des dossiers…</vt:lpstr>
      <vt:lpstr>Et encore…</vt:lpstr>
      <vt:lpstr>Quelle sera le montant de la subvention ?</vt:lpstr>
      <vt:lpstr>Priorités de l’ANS et fédérales UFOLEP</vt:lpstr>
      <vt:lpstr>Présentation PowerPoint</vt:lpstr>
      <vt:lpstr>Présentation PowerPoint</vt:lpstr>
      <vt:lpstr>Présentation PowerPoint</vt:lpstr>
      <vt:lpstr>Présentation PowerPoint</vt:lpstr>
      <vt:lpstr>         AFFILIATION     ASSOCIATION</vt:lpstr>
      <vt:lpstr>Présentation PowerPoint</vt:lpstr>
      <vt:lpstr>Tutoriels vidéos</vt:lpstr>
      <vt:lpstr>Tutoriels vidéos</vt:lpstr>
      <vt:lpstr>Guides utilisateur « Compte asso » + Plan national de développement de l’UFOLEP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Adil EL OUADEHE</dc:creator>
  <cp:lastModifiedBy>TREZIERES Ludovic</cp:lastModifiedBy>
  <cp:revision>22</cp:revision>
  <cp:lastPrinted>2019-07-09T11:19:29Z</cp:lastPrinted>
  <dcterms:modified xsi:type="dcterms:W3CDTF">2022-03-24T12:44:35Z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0x010100EE83B0581C7471468B49203601CB7D29</vt:lpwstr>
  </property>
</Properties>
</file>